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5"/>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9151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8166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9787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6799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33371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9441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47997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9252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37984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46297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3/10/24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9784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3/10/24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4705075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whenamancodes/credit-card-customers-predi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red geometric pattern">
            <a:extLst>
              <a:ext uri="{FF2B5EF4-FFF2-40B4-BE49-F238E27FC236}">
                <a16:creationId xmlns:a16="http://schemas.microsoft.com/office/drawing/2014/main" id="{889C5E34-2851-D8D7-633B-966816FBB34C}"/>
              </a:ext>
            </a:extLst>
          </p:cNvPr>
          <p:cNvPicPr>
            <a:picLocks noChangeAspect="1"/>
          </p:cNvPicPr>
          <p:nvPr/>
        </p:nvPicPr>
        <p:blipFill rotWithShape="1">
          <a:blip r:embed="rId2"/>
          <a:srcRect t="11484" b="4247"/>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1FA7C-DB56-CC2C-9EDB-98B0D884B4D2}"/>
              </a:ext>
            </a:extLst>
          </p:cNvPr>
          <p:cNvSpPr>
            <a:spLocks noGrp="1"/>
          </p:cNvSpPr>
          <p:nvPr>
            <p:ph type="ctrTitle"/>
          </p:nvPr>
        </p:nvSpPr>
        <p:spPr>
          <a:xfrm>
            <a:off x="1066802" y="1122363"/>
            <a:ext cx="5029198" cy="2305246"/>
          </a:xfrm>
        </p:spPr>
        <p:txBody>
          <a:bodyPr>
            <a:normAutofit/>
          </a:bodyPr>
          <a:lstStyle/>
          <a:p>
            <a:r>
              <a:rPr lang="en-US" dirty="0">
                <a:solidFill>
                  <a:srgbClr val="FFFFFF"/>
                </a:solidFill>
              </a:rPr>
              <a:t>Bank Customer Segmentation</a:t>
            </a:r>
          </a:p>
        </p:txBody>
      </p:sp>
      <p:sp>
        <p:nvSpPr>
          <p:cNvPr id="3" name="Subtitle 2">
            <a:extLst>
              <a:ext uri="{FF2B5EF4-FFF2-40B4-BE49-F238E27FC236}">
                <a16:creationId xmlns:a16="http://schemas.microsoft.com/office/drawing/2014/main" id="{9A7DD470-EF83-901B-2A5C-9A9A9BE2CEFF}"/>
              </a:ext>
            </a:extLst>
          </p:cNvPr>
          <p:cNvSpPr>
            <a:spLocks noGrp="1"/>
          </p:cNvSpPr>
          <p:nvPr>
            <p:ph type="subTitle" idx="1"/>
          </p:nvPr>
        </p:nvSpPr>
        <p:spPr>
          <a:xfrm>
            <a:off x="1066802" y="3549048"/>
            <a:ext cx="5029198" cy="1956278"/>
          </a:xfrm>
        </p:spPr>
        <p:txBody>
          <a:bodyPr>
            <a:normAutofit/>
          </a:bodyPr>
          <a:lstStyle/>
          <a:p>
            <a:r>
              <a:rPr lang="en-US" dirty="0">
                <a:solidFill>
                  <a:srgbClr val="FFFFFF"/>
                </a:solidFill>
              </a:rPr>
              <a:t>A look into existing customers and attrition</a:t>
            </a:r>
          </a:p>
        </p:txBody>
      </p:sp>
    </p:spTree>
    <p:extLst>
      <p:ext uri="{BB962C8B-B14F-4D97-AF65-F5344CB8AC3E}">
        <p14:creationId xmlns:p14="http://schemas.microsoft.com/office/powerpoint/2010/main" val="1835503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1EF7-8021-7E05-31BA-E5997D2F3D24}"/>
              </a:ext>
            </a:extLst>
          </p:cNvPr>
          <p:cNvSpPr>
            <a:spLocks noGrp="1"/>
          </p:cNvSpPr>
          <p:nvPr>
            <p:ph type="title"/>
          </p:nvPr>
        </p:nvSpPr>
        <p:spPr/>
        <p:txBody>
          <a:bodyPr>
            <a:normAutofit fontScale="90000"/>
          </a:bodyPr>
          <a:lstStyle/>
          <a:p>
            <a:br>
              <a:rPr lang="en-US" dirty="0"/>
            </a:br>
            <a:r>
              <a:rPr lang="en-US" dirty="0"/>
              <a:t>Recommendations</a:t>
            </a:r>
          </a:p>
        </p:txBody>
      </p:sp>
      <p:sp>
        <p:nvSpPr>
          <p:cNvPr id="3" name="Content Placeholder 2">
            <a:extLst>
              <a:ext uri="{FF2B5EF4-FFF2-40B4-BE49-F238E27FC236}">
                <a16:creationId xmlns:a16="http://schemas.microsoft.com/office/drawing/2014/main" id="{C60A97D1-AAEC-1EC8-2927-4980DB4DBE66}"/>
              </a:ext>
            </a:extLst>
          </p:cNvPr>
          <p:cNvSpPr>
            <a:spLocks noGrp="1"/>
          </p:cNvSpPr>
          <p:nvPr>
            <p:ph idx="1"/>
          </p:nvPr>
        </p:nvSpPr>
        <p:spPr/>
        <p:txBody>
          <a:bodyPr/>
          <a:lstStyle/>
          <a:p>
            <a:r>
              <a:rPr lang="en-US" dirty="0"/>
              <a:t>Since most </a:t>
            </a:r>
            <a:r>
              <a:rPr lang="en-US" dirty="0" err="1"/>
              <a:t>attrites</a:t>
            </a:r>
            <a:r>
              <a:rPr lang="en-US" dirty="0"/>
              <a:t> seem to be clustering around the right side of UMAP figure, this may be pointing to some important information about existing customers who fit the </a:t>
            </a:r>
            <a:r>
              <a:rPr lang="en-US" dirty="0" err="1"/>
              <a:t>attritrition</a:t>
            </a:r>
            <a:r>
              <a:rPr lang="en-US" dirty="0"/>
              <a:t> criteria. This type of insight, combined with some supervised learning techniques can help derive additional insight into predictors around </a:t>
            </a:r>
          </a:p>
          <a:p>
            <a:r>
              <a:rPr lang="en-US" dirty="0"/>
              <a:t>My recommendation is to take a closer look at this cluster of customers and the </a:t>
            </a:r>
            <a:r>
              <a:rPr lang="en-US" dirty="0" err="1"/>
              <a:t>attrites</a:t>
            </a:r>
            <a:r>
              <a:rPr lang="en-US" dirty="0"/>
              <a:t> who share similar qualities for further understanding of what this dataset is suggesting</a:t>
            </a:r>
          </a:p>
          <a:p>
            <a:endParaRPr lang="en-US" dirty="0"/>
          </a:p>
        </p:txBody>
      </p:sp>
    </p:spTree>
    <p:extLst>
      <p:ext uri="{BB962C8B-B14F-4D97-AF65-F5344CB8AC3E}">
        <p14:creationId xmlns:p14="http://schemas.microsoft.com/office/powerpoint/2010/main" val="51613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487C-D63D-5527-E5C1-C9CA8C40D5B4}"/>
              </a:ext>
            </a:extLst>
          </p:cNvPr>
          <p:cNvSpPr>
            <a:spLocks noGrp="1"/>
          </p:cNvSpPr>
          <p:nvPr>
            <p:ph type="title"/>
          </p:nvPr>
        </p:nvSpPr>
        <p:spPr/>
        <p:txBody>
          <a:bodyPr/>
          <a:lstStyle/>
          <a:p>
            <a:r>
              <a:rPr lang="en-US" dirty="0"/>
              <a:t>Bank Customers Dataset</a:t>
            </a:r>
          </a:p>
        </p:txBody>
      </p:sp>
      <p:sp>
        <p:nvSpPr>
          <p:cNvPr id="3" name="Content Placeholder 2">
            <a:extLst>
              <a:ext uri="{FF2B5EF4-FFF2-40B4-BE49-F238E27FC236}">
                <a16:creationId xmlns:a16="http://schemas.microsoft.com/office/drawing/2014/main" id="{AA1D7D5B-CCAF-517F-CE36-5F017344D20A}"/>
              </a:ext>
            </a:extLst>
          </p:cNvPr>
          <p:cNvSpPr>
            <a:spLocks noGrp="1"/>
          </p:cNvSpPr>
          <p:nvPr>
            <p:ph idx="1"/>
          </p:nvPr>
        </p:nvSpPr>
        <p:spPr/>
        <p:txBody>
          <a:bodyPr>
            <a:normAutofit fontScale="85000" lnSpcReduction="10000"/>
          </a:bodyPr>
          <a:lstStyle/>
          <a:p>
            <a:r>
              <a:rPr lang="en-US" dirty="0"/>
              <a:t>In an effort to assist bank owners in understanding customers, specific to their existing customers vs those who attrite, I found a dataset titled </a:t>
            </a:r>
            <a:r>
              <a:rPr lang="en-US" i="1" dirty="0"/>
              <a:t>Credit Card Customers Prediction</a:t>
            </a:r>
            <a:r>
              <a:rPr lang="en-US" dirty="0"/>
              <a:t>, from </a:t>
            </a:r>
            <a:r>
              <a:rPr lang="en-US" dirty="0" err="1"/>
              <a:t>Kaggle.com</a:t>
            </a:r>
            <a:r>
              <a:rPr lang="en-US" dirty="0"/>
              <a:t> (</a:t>
            </a:r>
            <a:r>
              <a:rPr lang="en-US" sz="1400" dirty="0">
                <a:hlinkClick r:id="rId2"/>
              </a:rPr>
              <a:t>https://www.kaggle.com/datasets/whenamancodes/credit-card-customers-prediction</a:t>
            </a:r>
            <a:r>
              <a:rPr lang="en-US" dirty="0"/>
              <a:t>), which provides valuable information regarding attrition.</a:t>
            </a:r>
          </a:p>
          <a:p>
            <a:r>
              <a:rPr lang="en-US" dirty="0"/>
              <a:t>In the aforementioned dataset you will find that there is customer information, such as marital status, education level, income, credit limit, number of transactions and much more. </a:t>
            </a:r>
          </a:p>
          <a:p>
            <a:r>
              <a:rPr lang="en-US" dirty="0"/>
              <a:t>The question I seek to answer to is, how do attrite/existing customers get segmented and what insights can be drawn using unsupervised learning algorithm? I hope to inspire Bank owners to further scrutinize this matter</a:t>
            </a:r>
          </a:p>
          <a:p>
            <a:r>
              <a:rPr lang="en-US" dirty="0"/>
              <a:t>I will utilize Python and many supplemental libraries to tackle this problem</a:t>
            </a:r>
          </a:p>
          <a:p>
            <a:pPr lvl="1"/>
            <a:r>
              <a:rPr lang="en-US" dirty="0"/>
              <a:t>A Google Collaboratory Notebook was used to run Python (</a:t>
            </a:r>
            <a:r>
              <a:rPr lang="en-US" sz="1300" dirty="0"/>
              <a:t>https://</a:t>
            </a:r>
            <a:r>
              <a:rPr lang="en-US" sz="1300" dirty="0" err="1"/>
              <a:t>colab.research.google.com</a:t>
            </a:r>
            <a:r>
              <a:rPr lang="en-US" sz="1300" dirty="0"/>
              <a:t>/drive/126_thjg9qX2o-VCph0hXMhAgL9MDRQdy?usp=sharing</a:t>
            </a:r>
            <a:r>
              <a:rPr lang="en-US" dirty="0"/>
              <a:t>)</a:t>
            </a:r>
          </a:p>
        </p:txBody>
      </p:sp>
    </p:spTree>
    <p:extLst>
      <p:ext uri="{BB962C8B-B14F-4D97-AF65-F5344CB8AC3E}">
        <p14:creationId xmlns:p14="http://schemas.microsoft.com/office/powerpoint/2010/main" val="408521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13D4F-53D9-4F2A-9E38-864F4723322A}"/>
              </a:ext>
            </a:extLst>
          </p:cNvPr>
          <p:cNvSpPr>
            <a:spLocks noGrp="1"/>
          </p:cNvSpPr>
          <p:nvPr>
            <p:ph type="title"/>
          </p:nvPr>
        </p:nvSpPr>
        <p:spPr>
          <a:xfrm>
            <a:off x="1066799" y="1142999"/>
            <a:ext cx="4576763" cy="1257299"/>
          </a:xfrm>
        </p:spPr>
        <p:txBody>
          <a:bodyPr anchor="ctr">
            <a:normAutofit/>
          </a:bodyPr>
          <a:lstStyle/>
          <a:p>
            <a:r>
              <a:rPr lang="en-US" dirty="0"/>
              <a:t>Starting the process</a:t>
            </a:r>
          </a:p>
        </p:txBody>
      </p:sp>
      <p:sp>
        <p:nvSpPr>
          <p:cNvPr id="3" name="Content Placeholder 2">
            <a:extLst>
              <a:ext uri="{FF2B5EF4-FFF2-40B4-BE49-F238E27FC236}">
                <a16:creationId xmlns:a16="http://schemas.microsoft.com/office/drawing/2014/main" id="{A7C4E7B1-EA92-72A6-1752-A51187A00D76}"/>
              </a:ext>
            </a:extLst>
          </p:cNvPr>
          <p:cNvSpPr>
            <a:spLocks noGrp="1"/>
          </p:cNvSpPr>
          <p:nvPr>
            <p:ph idx="1"/>
          </p:nvPr>
        </p:nvSpPr>
        <p:spPr>
          <a:xfrm>
            <a:off x="1066797" y="2736850"/>
            <a:ext cx="4419603" cy="2978152"/>
          </a:xfrm>
        </p:spPr>
        <p:txBody>
          <a:bodyPr>
            <a:normAutofit fontScale="85000" lnSpcReduction="10000"/>
          </a:bodyPr>
          <a:lstStyle/>
          <a:p>
            <a:r>
              <a:rPr lang="en-US" dirty="0"/>
              <a:t>The </a:t>
            </a:r>
            <a:r>
              <a:rPr lang="en-US" i="1" dirty="0"/>
              <a:t>Credit Card Customers Prediction </a:t>
            </a:r>
            <a:r>
              <a:rPr lang="en-US" dirty="0"/>
              <a:t>dataset started with 23 fields and 10,127 records</a:t>
            </a:r>
          </a:p>
          <a:p>
            <a:r>
              <a:rPr lang="en-US" dirty="0"/>
              <a:t>I did some data exploration analysis, such as familiarizing/understanding all fields—visualizing the data like in the two figures off to the right—, viewing all field type, identifying blank records, identifying fields with outliers and uneven distribution, and identifying correlations between features</a:t>
            </a:r>
          </a:p>
          <a:p>
            <a:pPr marL="0" indent="0">
              <a:buNone/>
            </a:pPr>
            <a:endParaRPr lang="en-US" dirty="0"/>
          </a:p>
        </p:txBody>
      </p:sp>
      <p:pic>
        <p:nvPicPr>
          <p:cNvPr id="2052" name="Picture 4">
            <a:extLst>
              <a:ext uri="{FF2B5EF4-FFF2-40B4-BE49-F238E27FC236}">
                <a16:creationId xmlns:a16="http://schemas.microsoft.com/office/drawing/2014/main" id="{D57CDB7C-C538-0B82-E145-53430FDFA5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55640" y="2542751"/>
            <a:ext cx="2790420" cy="23721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24D9C8B-9B83-1D0D-7A1A-FFE1CBEB4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070" y="2546610"/>
            <a:ext cx="2828630" cy="236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50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B1C66-6408-BD99-15BF-EA4646C38482}"/>
              </a:ext>
            </a:extLst>
          </p:cNvPr>
          <p:cNvSpPr>
            <a:spLocks noGrp="1"/>
          </p:cNvSpPr>
          <p:nvPr>
            <p:ph type="title"/>
          </p:nvPr>
        </p:nvSpPr>
        <p:spPr>
          <a:xfrm>
            <a:off x="7239000" y="668438"/>
            <a:ext cx="4243085" cy="1595058"/>
          </a:xfrm>
        </p:spPr>
        <p:txBody>
          <a:bodyPr anchor="ctr">
            <a:normAutofit/>
          </a:bodyPr>
          <a:lstStyle/>
          <a:p>
            <a:r>
              <a:rPr lang="en-US" sz="2700" dirty="0"/>
              <a:t>Some features/fields do more harm than good</a:t>
            </a:r>
          </a:p>
        </p:txBody>
      </p:sp>
      <p:sp>
        <p:nvSpPr>
          <p:cNvPr id="3" name="Content Placeholder 2">
            <a:extLst>
              <a:ext uri="{FF2B5EF4-FFF2-40B4-BE49-F238E27FC236}">
                <a16:creationId xmlns:a16="http://schemas.microsoft.com/office/drawing/2014/main" id="{80D9CB9E-D095-DB1D-1B58-07AEB1C54978}"/>
              </a:ext>
            </a:extLst>
          </p:cNvPr>
          <p:cNvSpPr>
            <a:spLocks noGrp="1"/>
          </p:cNvSpPr>
          <p:nvPr>
            <p:ph idx="1"/>
          </p:nvPr>
        </p:nvSpPr>
        <p:spPr>
          <a:xfrm>
            <a:off x="7239000" y="2262287"/>
            <a:ext cx="4243085" cy="3687099"/>
          </a:xfrm>
        </p:spPr>
        <p:txBody>
          <a:bodyPr>
            <a:normAutofit/>
          </a:bodyPr>
          <a:lstStyle/>
          <a:p>
            <a:pPr>
              <a:lnSpc>
                <a:spcPct val="110000"/>
              </a:lnSpc>
            </a:pPr>
            <a:r>
              <a:rPr lang="en-US" sz="1000" dirty="0"/>
              <a:t>Upon initial exploration of the dataset, I found that:</a:t>
            </a:r>
          </a:p>
          <a:p>
            <a:pPr lvl="1">
              <a:lnSpc>
                <a:spcPct val="110000"/>
              </a:lnSpc>
            </a:pPr>
            <a:r>
              <a:rPr lang="en-US" sz="1000" dirty="0"/>
              <a:t>6 of the 23 fields were string types which were converted to numeric</a:t>
            </a:r>
          </a:p>
          <a:p>
            <a:pPr lvl="2">
              <a:lnSpc>
                <a:spcPct val="110000"/>
              </a:lnSpc>
            </a:pPr>
            <a:r>
              <a:rPr lang="en-US" sz="1000" dirty="0"/>
              <a:t>e.g. </a:t>
            </a:r>
            <a:r>
              <a:rPr lang="en-US" sz="1000" dirty="0" err="1"/>
              <a:t>Card_Category</a:t>
            </a:r>
            <a:r>
              <a:rPr lang="en-US" sz="1000" dirty="0"/>
              <a:t> ['Blue' 'Gold' 'Silver' 'Platinum’] was converted to categories [1, 2, 3, 4], respectively</a:t>
            </a:r>
          </a:p>
          <a:p>
            <a:pPr lvl="1">
              <a:lnSpc>
                <a:spcPct val="110000"/>
              </a:lnSpc>
            </a:pPr>
            <a:r>
              <a:rPr lang="en-US" sz="1000" dirty="0"/>
              <a:t>2 of the 23 fields were dropped (removed) as they did not hold value in this study</a:t>
            </a:r>
          </a:p>
          <a:p>
            <a:pPr lvl="1">
              <a:lnSpc>
                <a:spcPct val="110000"/>
              </a:lnSpc>
            </a:pPr>
            <a:r>
              <a:rPr lang="en-US" sz="1000" dirty="0"/>
              <a:t>2 fields were dropped due to having high correlations with other fields</a:t>
            </a:r>
          </a:p>
          <a:p>
            <a:pPr lvl="2">
              <a:lnSpc>
                <a:spcPct val="110000"/>
              </a:lnSpc>
            </a:pPr>
            <a:r>
              <a:rPr lang="en-US" sz="1000" dirty="0"/>
              <a:t>e.g. Credit Limit scored 1 in correlation to </a:t>
            </a:r>
            <a:r>
              <a:rPr lang="en-US" sz="1000" dirty="0" err="1"/>
              <a:t>Avg_Open_To_Buy</a:t>
            </a:r>
            <a:r>
              <a:rPr lang="en-US" sz="1000" dirty="0"/>
              <a:t>, which was a field that demonstrated willingness to use their credit limit</a:t>
            </a:r>
          </a:p>
          <a:p>
            <a:pPr lvl="1">
              <a:lnSpc>
                <a:spcPct val="110000"/>
              </a:lnSpc>
            </a:pPr>
            <a:r>
              <a:rPr lang="en-US" sz="1000" dirty="0"/>
              <a:t>2 fields were dropped due to having many outliers and being skewed</a:t>
            </a:r>
          </a:p>
          <a:p>
            <a:pPr lvl="1">
              <a:lnSpc>
                <a:spcPct val="110000"/>
              </a:lnSpc>
            </a:pPr>
            <a:r>
              <a:rPr lang="en-US" sz="1000" dirty="0"/>
              <a:t>Ultimately, I ended up with 15 total features and 1 target, for a total of 16 columns and 10,127 records</a:t>
            </a:r>
          </a:p>
          <a:p>
            <a:pPr lvl="2">
              <a:lnSpc>
                <a:spcPct val="110000"/>
              </a:lnSpc>
            </a:pPr>
            <a:r>
              <a:rPr lang="en-US" sz="800" dirty="0"/>
              <a:t>16% attrite vs 84% existing customers</a:t>
            </a:r>
          </a:p>
          <a:p>
            <a:pPr>
              <a:lnSpc>
                <a:spcPct val="110000"/>
              </a:lnSpc>
            </a:pPr>
            <a:endParaRPr lang="en-US" sz="1000" dirty="0"/>
          </a:p>
        </p:txBody>
      </p:sp>
      <p:pic>
        <p:nvPicPr>
          <p:cNvPr id="4" name="Picture 4">
            <a:extLst>
              <a:ext uri="{FF2B5EF4-FFF2-40B4-BE49-F238E27FC236}">
                <a16:creationId xmlns:a16="http://schemas.microsoft.com/office/drawing/2014/main" id="{D6EADF88-D2CE-F6B1-2A00-A31779C31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1" y="1139965"/>
            <a:ext cx="7090719" cy="357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23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598B3-6488-3CB5-29B2-2857EA6F7C1E}"/>
              </a:ext>
            </a:extLst>
          </p:cNvPr>
          <p:cNvSpPr>
            <a:spLocks noGrp="1"/>
          </p:cNvSpPr>
          <p:nvPr>
            <p:ph type="title"/>
          </p:nvPr>
        </p:nvSpPr>
        <p:spPr>
          <a:xfrm>
            <a:off x="1066800" y="1142999"/>
            <a:ext cx="4173416" cy="1257299"/>
          </a:xfrm>
        </p:spPr>
        <p:txBody>
          <a:bodyPr anchor="ctr">
            <a:normAutofit/>
          </a:bodyPr>
          <a:lstStyle/>
          <a:p>
            <a:r>
              <a:rPr lang="en-US" dirty="0"/>
              <a:t>Elbow Plot for K Means Clustering</a:t>
            </a:r>
          </a:p>
        </p:txBody>
      </p:sp>
      <p:sp>
        <p:nvSpPr>
          <p:cNvPr id="3" name="Content Placeholder 2">
            <a:extLst>
              <a:ext uri="{FF2B5EF4-FFF2-40B4-BE49-F238E27FC236}">
                <a16:creationId xmlns:a16="http://schemas.microsoft.com/office/drawing/2014/main" id="{69877BD9-8804-8720-5DD1-3282F2686D6C}"/>
              </a:ext>
            </a:extLst>
          </p:cNvPr>
          <p:cNvSpPr>
            <a:spLocks noGrp="1"/>
          </p:cNvSpPr>
          <p:nvPr>
            <p:ph idx="1"/>
          </p:nvPr>
        </p:nvSpPr>
        <p:spPr>
          <a:xfrm>
            <a:off x="1066797" y="2736850"/>
            <a:ext cx="4173415" cy="2978152"/>
          </a:xfrm>
        </p:spPr>
        <p:txBody>
          <a:bodyPr>
            <a:normAutofit fontScale="85000" lnSpcReduction="20000"/>
          </a:bodyPr>
          <a:lstStyle/>
          <a:p>
            <a:r>
              <a:rPr lang="en-US" dirty="0"/>
              <a:t>The </a:t>
            </a:r>
            <a:r>
              <a:rPr lang="en-US" dirty="0" err="1"/>
              <a:t>YellowBrick</a:t>
            </a:r>
            <a:r>
              <a:rPr lang="en-US" dirty="0"/>
              <a:t> library in Python has method called </a:t>
            </a:r>
            <a:r>
              <a:rPr lang="en-US" dirty="0" err="1"/>
              <a:t>KElbowVisualizer</a:t>
            </a:r>
            <a:r>
              <a:rPr lang="en-US" dirty="0"/>
              <a:t> which allows for end users to gain insight into how the ideal number of clusters exist in their dataset</a:t>
            </a:r>
          </a:p>
          <a:p>
            <a:r>
              <a:rPr lang="en-US" dirty="0"/>
              <a:t>The most optimal number of cluster will show a breaking point, such as the illustration to the right, which shows 2 as the optimal number</a:t>
            </a:r>
          </a:p>
          <a:p>
            <a:r>
              <a:rPr lang="en-US" dirty="0"/>
              <a:t>We will be using 2 clusters throughout the study</a:t>
            </a:r>
          </a:p>
        </p:txBody>
      </p:sp>
      <p:pic>
        <p:nvPicPr>
          <p:cNvPr id="3074" name="Picture 2">
            <a:extLst>
              <a:ext uri="{FF2B5EF4-FFF2-40B4-BE49-F238E27FC236}">
                <a16:creationId xmlns:a16="http://schemas.microsoft.com/office/drawing/2014/main" id="{74388B21-A115-E780-C02B-EC26E59043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709347"/>
            <a:ext cx="4953000" cy="340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67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D287130B-8857-727B-18D5-BAD81BCD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1F69A-D891-74C0-10E9-D0588BCFB647}"/>
              </a:ext>
            </a:extLst>
          </p:cNvPr>
          <p:cNvSpPr>
            <a:spLocks noGrp="1"/>
          </p:cNvSpPr>
          <p:nvPr>
            <p:ph type="title"/>
          </p:nvPr>
        </p:nvSpPr>
        <p:spPr>
          <a:xfrm>
            <a:off x="1066799" y="1142999"/>
            <a:ext cx="5029201" cy="1257299"/>
          </a:xfrm>
        </p:spPr>
        <p:txBody>
          <a:bodyPr anchor="ctr">
            <a:normAutofit/>
          </a:bodyPr>
          <a:lstStyle/>
          <a:p>
            <a:r>
              <a:rPr lang="en-US" dirty="0"/>
              <a:t>K Means</a:t>
            </a:r>
          </a:p>
        </p:txBody>
      </p:sp>
      <p:sp>
        <p:nvSpPr>
          <p:cNvPr id="3" name="Content Placeholder 2">
            <a:extLst>
              <a:ext uri="{FF2B5EF4-FFF2-40B4-BE49-F238E27FC236}">
                <a16:creationId xmlns:a16="http://schemas.microsoft.com/office/drawing/2014/main" id="{F72ADE02-ED31-EC6F-35FA-7DB33DA3FF75}"/>
              </a:ext>
            </a:extLst>
          </p:cNvPr>
          <p:cNvSpPr>
            <a:spLocks noGrp="1"/>
          </p:cNvSpPr>
          <p:nvPr>
            <p:ph idx="1"/>
          </p:nvPr>
        </p:nvSpPr>
        <p:spPr>
          <a:xfrm>
            <a:off x="1066798" y="2736850"/>
            <a:ext cx="5029202" cy="3386158"/>
          </a:xfrm>
        </p:spPr>
        <p:txBody>
          <a:bodyPr>
            <a:normAutofit fontScale="77500" lnSpcReduction="20000"/>
          </a:bodyPr>
          <a:lstStyle/>
          <a:p>
            <a:pPr>
              <a:lnSpc>
                <a:spcPct val="110000"/>
              </a:lnSpc>
            </a:pPr>
            <a:r>
              <a:rPr lang="en-US" sz="1500" dirty="0"/>
              <a:t>I ran K Means Cluster algorithm with a parameter of 2 clusters, where red is showing existing customers and blue is showing </a:t>
            </a:r>
            <a:r>
              <a:rPr lang="en-US" sz="1500" dirty="0" err="1"/>
              <a:t>attrites</a:t>
            </a:r>
            <a:endParaRPr lang="en-US" sz="1500" dirty="0"/>
          </a:p>
          <a:p>
            <a:pPr>
              <a:lnSpc>
                <a:spcPct val="110000"/>
              </a:lnSpc>
            </a:pPr>
            <a:r>
              <a:rPr lang="en-US" sz="1500" dirty="0"/>
              <a:t>K Means is an algorithm that attempts to find the center (centroid) of each point, once an initial centroid has been identified alike points are placed nearby</a:t>
            </a:r>
          </a:p>
          <a:p>
            <a:pPr>
              <a:lnSpc>
                <a:spcPct val="110000"/>
              </a:lnSpc>
            </a:pPr>
            <a:r>
              <a:rPr lang="en-US" sz="1500" dirty="0"/>
              <a:t>In the visual to the top right, both groups are in fact embedded into one another where its difficult to visualize any true separation between clusters</a:t>
            </a:r>
          </a:p>
          <a:p>
            <a:pPr>
              <a:lnSpc>
                <a:spcPct val="110000"/>
              </a:lnSpc>
            </a:pPr>
            <a:r>
              <a:rPr lang="en-US" sz="1500" dirty="0"/>
              <a:t>This model yielded a 0.008 Adjusted </a:t>
            </a:r>
            <a:br>
              <a:rPr lang="en-US" sz="1500" dirty="0"/>
            </a:br>
            <a:r>
              <a:rPr lang="en-US" sz="1500" dirty="0"/>
              <a:t>Rand Index (ARI) score which is extremely low (we want to get close to 1)</a:t>
            </a:r>
          </a:p>
          <a:p>
            <a:pPr lvl="1">
              <a:lnSpc>
                <a:spcPct val="110000"/>
              </a:lnSpc>
            </a:pPr>
            <a:r>
              <a:rPr lang="en-US" sz="1300" dirty="0"/>
              <a:t>Off to the bottom right you will find a matrix showing that 4,160 were correctly clustered into the existing customer group and 396 were clustered correctly into the attrition group. However, K Means mistakenly categorized 4,340 </a:t>
            </a:r>
            <a:r>
              <a:rPr lang="en-US" sz="1300" dirty="0" err="1"/>
              <a:t>attrites</a:t>
            </a:r>
            <a:r>
              <a:rPr lang="en-US" sz="1300" dirty="0"/>
              <a:t> as existing customers and 1,231 were mistakenly existing customers as </a:t>
            </a:r>
            <a:r>
              <a:rPr lang="en-US" sz="1300" dirty="0" err="1"/>
              <a:t>attrites</a:t>
            </a:r>
            <a:r>
              <a:rPr lang="en-US" sz="1300" dirty="0"/>
              <a:t>, which explains the low score</a:t>
            </a:r>
          </a:p>
        </p:txBody>
      </p:sp>
      <p:pic>
        <p:nvPicPr>
          <p:cNvPr id="4098" name="Picture 2">
            <a:extLst>
              <a:ext uri="{FF2B5EF4-FFF2-40B4-BE49-F238E27FC236}">
                <a16:creationId xmlns:a16="http://schemas.microsoft.com/office/drawing/2014/main" id="{978B6355-06C3-10D8-5347-785CEBEE1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08" r="-3" b="-3"/>
          <a:stretch/>
        </p:blipFill>
        <p:spPr bwMode="auto">
          <a:xfrm>
            <a:off x="6661498" y="1374774"/>
            <a:ext cx="5049948" cy="2978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109C46-4EBA-DAE7-072B-5C3AE5301F1D}"/>
              </a:ext>
            </a:extLst>
          </p:cNvPr>
          <p:cNvPicPr>
            <a:picLocks noChangeAspect="1"/>
          </p:cNvPicPr>
          <p:nvPr/>
        </p:nvPicPr>
        <p:blipFill rotWithShape="1">
          <a:blip r:embed="rId3">
            <a:duotone>
              <a:schemeClr val="accent3">
                <a:shade val="45000"/>
                <a:satMod val="135000"/>
              </a:schemeClr>
              <a:prstClr val="white"/>
            </a:duotone>
          </a:blip>
          <a:srcRect t="7969"/>
          <a:stretch/>
        </p:blipFill>
        <p:spPr>
          <a:xfrm>
            <a:off x="8229600" y="4531558"/>
            <a:ext cx="1905000" cy="1122779"/>
          </a:xfrm>
          <a:prstGeom prst="rect">
            <a:avLst/>
          </a:prstGeom>
        </p:spPr>
      </p:pic>
    </p:spTree>
    <p:extLst>
      <p:ext uri="{BB962C8B-B14F-4D97-AF65-F5344CB8AC3E}">
        <p14:creationId xmlns:p14="http://schemas.microsoft.com/office/powerpoint/2010/main" val="113470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49B99F-FFC9-3AF3-6E7A-3DBDB1A21A71}"/>
              </a:ext>
            </a:extLst>
          </p:cNvPr>
          <p:cNvSpPr>
            <a:spLocks noGrp="1"/>
          </p:cNvSpPr>
          <p:nvPr>
            <p:ph type="title"/>
          </p:nvPr>
        </p:nvSpPr>
        <p:spPr>
          <a:xfrm>
            <a:off x="1066800" y="1142999"/>
            <a:ext cx="4173416" cy="1257299"/>
          </a:xfrm>
        </p:spPr>
        <p:txBody>
          <a:bodyPr anchor="ctr">
            <a:normAutofit/>
          </a:bodyPr>
          <a:lstStyle/>
          <a:p>
            <a:r>
              <a:rPr lang="en-US" dirty="0"/>
              <a:t>Hierarchical Clustering</a:t>
            </a:r>
          </a:p>
        </p:txBody>
      </p:sp>
      <p:sp>
        <p:nvSpPr>
          <p:cNvPr id="5126" name="Content Placeholder 5125">
            <a:extLst>
              <a:ext uri="{FF2B5EF4-FFF2-40B4-BE49-F238E27FC236}">
                <a16:creationId xmlns:a16="http://schemas.microsoft.com/office/drawing/2014/main" id="{3DD3C510-12BA-3C8B-442B-811D4F710AAC}"/>
              </a:ext>
            </a:extLst>
          </p:cNvPr>
          <p:cNvSpPr>
            <a:spLocks noGrp="1"/>
          </p:cNvSpPr>
          <p:nvPr>
            <p:ph idx="1"/>
          </p:nvPr>
        </p:nvSpPr>
        <p:spPr>
          <a:xfrm>
            <a:off x="1066798" y="2736850"/>
            <a:ext cx="4013202" cy="2978152"/>
          </a:xfrm>
        </p:spPr>
        <p:txBody>
          <a:bodyPr>
            <a:normAutofit fontScale="85000" lnSpcReduction="10000"/>
          </a:bodyPr>
          <a:lstStyle/>
          <a:p>
            <a:r>
              <a:rPr lang="en-US" dirty="0"/>
              <a:t>Off to the right are the results for our attempt at getting a hierarchical clustering model and it looks similar to the graph produced by K Means, and does not provide additional insights</a:t>
            </a:r>
          </a:p>
          <a:p>
            <a:r>
              <a:rPr lang="en-US" dirty="0"/>
              <a:t>This type of algorithm attempts to combine based on the most similar features based on distance</a:t>
            </a:r>
          </a:p>
          <a:p>
            <a:r>
              <a:rPr lang="en-US" dirty="0"/>
              <a:t>Moreover, the ARI score was 0.011, which was slightly higher than K Means</a:t>
            </a:r>
          </a:p>
        </p:txBody>
      </p:sp>
      <p:pic>
        <p:nvPicPr>
          <p:cNvPr id="5122" name="Picture 2">
            <a:extLst>
              <a:ext uri="{FF2B5EF4-FFF2-40B4-BE49-F238E27FC236}">
                <a16:creationId xmlns:a16="http://schemas.microsoft.com/office/drawing/2014/main" id="{EB44CF2C-5114-D3E5-4E4A-8F908F070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18" r="29611" b="-1"/>
          <a:stretch/>
        </p:blipFill>
        <p:spPr bwMode="auto">
          <a:xfrm>
            <a:off x="6307017" y="1578648"/>
            <a:ext cx="4998216" cy="4399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12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5480-3161-6942-DC3C-0020CCA48757}"/>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B59849E1-4112-1C8D-390D-2075BECA675D}"/>
              </a:ext>
            </a:extLst>
          </p:cNvPr>
          <p:cNvSpPr>
            <a:spLocks noGrp="1"/>
          </p:cNvSpPr>
          <p:nvPr>
            <p:ph idx="1"/>
          </p:nvPr>
        </p:nvSpPr>
        <p:spPr>
          <a:xfrm>
            <a:off x="1069848" y="2139696"/>
            <a:ext cx="5026152" cy="3677683"/>
          </a:xfrm>
        </p:spPr>
        <p:txBody>
          <a:bodyPr>
            <a:normAutofit fontScale="77500" lnSpcReduction="20000"/>
          </a:bodyPr>
          <a:lstStyle/>
          <a:p>
            <a:r>
              <a:rPr lang="en-US" dirty="0"/>
              <a:t>Dimensionality Reduction is the process of reducing the amount of features and removing redundancies</a:t>
            </a:r>
          </a:p>
          <a:p>
            <a:r>
              <a:rPr lang="en-US" dirty="0"/>
              <a:t>t-SNE is a reduction algorithm that preserves local similarities between points while providing low dimensionality (reduced features</a:t>
            </a:r>
          </a:p>
          <a:p>
            <a:r>
              <a:rPr lang="en-US" dirty="0"/>
              <a:t>UMAP similar to t-SNE reduces dimensionality but is computationally faster and focuses more on global similarities</a:t>
            </a:r>
          </a:p>
          <a:p>
            <a:r>
              <a:rPr lang="en-US" dirty="0"/>
              <a:t>By reducing dimensionality in UMAP, we can more clearly see that most </a:t>
            </a:r>
            <a:r>
              <a:rPr lang="en-US" dirty="0" err="1"/>
              <a:t>attrites</a:t>
            </a:r>
            <a:r>
              <a:rPr lang="en-US" dirty="0"/>
              <a:t> are clustered in the right region. Although, there is no discernable difference between existing customers and </a:t>
            </a:r>
            <a:r>
              <a:rPr lang="en-US" dirty="0" err="1"/>
              <a:t>attrites</a:t>
            </a:r>
            <a:r>
              <a:rPr lang="en-US" dirty="0"/>
              <a:t> in that specific region. Perhaps the similarity in this region will depict which existing customers will eventually attrite, based on their similarities</a:t>
            </a:r>
          </a:p>
          <a:p>
            <a:endParaRPr lang="en-US" dirty="0"/>
          </a:p>
        </p:txBody>
      </p:sp>
      <p:pic>
        <p:nvPicPr>
          <p:cNvPr id="6146" name="Picture 2">
            <a:extLst>
              <a:ext uri="{FF2B5EF4-FFF2-40B4-BE49-F238E27FC236}">
                <a16:creationId xmlns:a16="http://schemas.microsoft.com/office/drawing/2014/main" id="{1052012B-8F1D-8B85-EDC8-C1E99850D5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 t="483" r="1094" b="64148"/>
          <a:stretch/>
        </p:blipFill>
        <p:spPr bwMode="auto">
          <a:xfrm>
            <a:off x="6677023" y="2139697"/>
            <a:ext cx="5211374" cy="1609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D439B-0FF7-3E65-2A5D-63832288420D}"/>
              </a:ext>
            </a:extLst>
          </p:cNvPr>
          <p:cNvSpPr txBox="1"/>
          <p:nvPr/>
        </p:nvSpPr>
        <p:spPr>
          <a:xfrm>
            <a:off x="7994491" y="1645771"/>
            <a:ext cx="2600392" cy="276999"/>
          </a:xfrm>
          <a:prstGeom prst="rect">
            <a:avLst/>
          </a:prstGeom>
          <a:noFill/>
        </p:spPr>
        <p:txBody>
          <a:bodyPr wrap="none" rtlCol="0">
            <a:spAutoFit/>
          </a:bodyPr>
          <a:lstStyle/>
          <a:p>
            <a:r>
              <a:rPr lang="en-US" sz="1200" b="1" u="sng" dirty="0"/>
              <a:t>t-SNE Dimensionality Reduction</a:t>
            </a:r>
          </a:p>
        </p:txBody>
      </p:sp>
      <p:pic>
        <p:nvPicPr>
          <p:cNvPr id="6148" name="Picture 4">
            <a:extLst>
              <a:ext uri="{FF2B5EF4-FFF2-40B4-BE49-F238E27FC236}">
                <a16:creationId xmlns:a16="http://schemas.microsoft.com/office/drawing/2014/main" id="{AB6EC1C2-013A-D748-D883-82E4874912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0" b="60353"/>
          <a:stretch/>
        </p:blipFill>
        <p:spPr bwMode="auto">
          <a:xfrm>
            <a:off x="6677024" y="4723397"/>
            <a:ext cx="5057553" cy="1604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F5AFC9-866A-A606-37B0-65C6FBE1FEEA}"/>
              </a:ext>
            </a:extLst>
          </p:cNvPr>
          <p:cNvSpPr txBox="1"/>
          <p:nvPr/>
        </p:nvSpPr>
        <p:spPr>
          <a:xfrm>
            <a:off x="7994491" y="4250479"/>
            <a:ext cx="2596737" cy="276999"/>
          </a:xfrm>
          <a:prstGeom prst="rect">
            <a:avLst/>
          </a:prstGeom>
          <a:noFill/>
        </p:spPr>
        <p:txBody>
          <a:bodyPr wrap="none" rtlCol="0">
            <a:spAutoFit/>
          </a:bodyPr>
          <a:lstStyle/>
          <a:p>
            <a:r>
              <a:rPr lang="en-US" sz="1200" b="1" u="sng" dirty="0"/>
              <a:t>UMAP Dimensionality Reduction</a:t>
            </a:r>
          </a:p>
        </p:txBody>
      </p:sp>
    </p:spTree>
    <p:extLst>
      <p:ext uri="{BB962C8B-B14F-4D97-AF65-F5344CB8AC3E}">
        <p14:creationId xmlns:p14="http://schemas.microsoft.com/office/powerpoint/2010/main" val="59518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94BF-9DBD-8960-D53A-1D2AEFD11F5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927A086-8867-156C-75E4-5FAD0E0E75B5}"/>
              </a:ext>
            </a:extLst>
          </p:cNvPr>
          <p:cNvSpPr>
            <a:spLocks noGrp="1"/>
          </p:cNvSpPr>
          <p:nvPr>
            <p:ph idx="1"/>
          </p:nvPr>
        </p:nvSpPr>
        <p:spPr/>
        <p:txBody>
          <a:bodyPr>
            <a:normAutofit fontScale="92500" lnSpcReduction="10000"/>
          </a:bodyPr>
          <a:lstStyle/>
          <a:p>
            <a:r>
              <a:rPr lang="en-US" dirty="0"/>
              <a:t>We took a dataset from Kaggle, about Bank Customers and explored/cleaned data such as Income, Marital Status, Educational Level, Number of Transaction, Gender and some others </a:t>
            </a:r>
          </a:p>
          <a:p>
            <a:r>
              <a:rPr lang="en-US" dirty="0"/>
              <a:t>Using Python, we removed noisy (outliers) data, removed fields with little to no value. Converted string fields to numerical and removed highly correlated fields</a:t>
            </a:r>
          </a:p>
          <a:p>
            <a:r>
              <a:rPr lang="en-US" dirty="0"/>
              <a:t>We ran K Means and Hierarchical Cluster algorithm, where the ARI score was low and many data points were miscategorized vs the ground truth (true existing customers and true </a:t>
            </a:r>
            <a:r>
              <a:rPr lang="en-US" dirty="0" err="1"/>
              <a:t>attrites</a:t>
            </a:r>
            <a:r>
              <a:rPr lang="en-US" dirty="0"/>
              <a:t>)</a:t>
            </a:r>
          </a:p>
          <a:p>
            <a:r>
              <a:rPr lang="en-US" dirty="0"/>
              <a:t>We reduced dimensionality to create a better view for drawing conclusions and found that most </a:t>
            </a:r>
            <a:r>
              <a:rPr lang="en-US" dirty="0" err="1"/>
              <a:t>attrites</a:t>
            </a:r>
            <a:r>
              <a:rPr lang="en-US" dirty="0"/>
              <a:t> are indistinguishably clustered around specific existing customers</a:t>
            </a:r>
          </a:p>
          <a:p>
            <a:endParaRPr lang="en-US" dirty="0"/>
          </a:p>
        </p:txBody>
      </p:sp>
    </p:spTree>
    <p:extLst>
      <p:ext uri="{BB962C8B-B14F-4D97-AF65-F5344CB8AC3E}">
        <p14:creationId xmlns:p14="http://schemas.microsoft.com/office/powerpoint/2010/main" val="1975189444"/>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412624"/>
      </a:dk2>
      <a:lt2>
        <a:srgbClr val="E6E8E2"/>
      </a:lt2>
      <a:accent1>
        <a:srgbClr val="A996C6"/>
      </a:accent1>
      <a:accent2>
        <a:srgbClr val="AF7FBA"/>
      </a:accent2>
      <a:accent3>
        <a:srgbClr val="C593B9"/>
      </a:accent3>
      <a:accent4>
        <a:srgbClr val="BA7F94"/>
      </a:accent4>
      <a:accent5>
        <a:srgbClr val="C69996"/>
      </a:accent5>
      <a:accent6>
        <a:srgbClr val="BA9B7F"/>
      </a:accent6>
      <a:hlink>
        <a:srgbClr val="758A53"/>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1210</TotalTime>
  <Words>1033</Words>
  <Application>Microsoft Macintosh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Neue Haas Grotesk Text Pro</vt:lpstr>
      <vt:lpstr>SwellVTI</vt:lpstr>
      <vt:lpstr>Bank Customer Segmentation</vt:lpstr>
      <vt:lpstr>Bank Customers Dataset</vt:lpstr>
      <vt:lpstr>Starting the process</vt:lpstr>
      <vt:lpstr>Some features/fields do more harm than good</vt:lpstr>
      <vt:lpstr>Elbow Plot for K Means Clustering</vt:lpstr>
      <vt:lpstr>K Means</vt:lpstr>
      <vt:lpstr>Hierarchical Clustering</vt:lpstr>
      <vt:lpstr>Dimensionality Reduction</vt:lpstr>
      <vt:lpstr>Recap</vt:lpstr>
      <vt:lpstr>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Segmentation</dc:title>
  <dc:creator>Jeydi Almonte</dc:creator>
  <cp:lastModifiedBy>Jeydi Almonte</cp:lastModifiedBy>
  <cp:revision>15</cp:revision>
  <dcterms:created xsi:type="dcterms:W3CDTF">2024-03-10T13:49:29Z</dcterms:created>
  <dcterms:modified xsi:type="dcterms:W3CDTF">2024-03-11T09:59:57Z</dcterms:modified>
</cp:coreProperties>
</file>